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67"/>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7" r:id="rId19"/>
    <p:sldId id="352" r:id="rId20"/>
    <p:sldId id="377"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7" r:id="rId65"/>
    <p:sldId id="35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Lst>
        </p14:section>
        <p14:section name="Roadmap" id="{643DB6CA-A710-8044-901E-D4A1D5F5FDA3}">
          <p14:sldIdLst>
            <p14:sldId id="297"/>
          </p14:sldIdLst>
        </p14:section>
        <p14:section name="Symmetric Cryptography" id="{E1AC282D-7AAB-D541-96A8-5DEA093393B5}">
          <p14:sldIdLst>
            <p14:sldId id="352"/>
            <p14:sldId id="377"/>
            <p14:sldId id="300"/>
            <p14:sldId id="301"/>
            <p14:sldId id="302"/>
            <p14:sldId id="303"/>
            <p14:sldId id="304"/>
            <p14:sldId id="305"/>
            <p14:sldId id="306"/>
            <p14:sldId id="307"/>
            <p14:sldId id="308"/>
            <p14:sldId id="309"/>
            <p14:sldId id="310"/>
            <p14:sldId id="311"/>
            <p14:sldId id="312"/>
            <p14:sldId id="313"/>
            <p14:sldId id="314"/>
            <p14:sldId id="316"/>
          </p14:sldIdLst>
        </p14:section>
        <p14:section name="History" id="{EABF0E27-6F2A-8A44-8424-9CCBE07FBDF5}">
          <p14:sldIdLst>
            <p14:sldId id="317"/>
            <p14:sldId id="318"/>
            <p14:sldId id="319"/>
            <p14:sldId id="320"/>
            <p14:sldId id="321"/>
            <p14:sldId id="322"/>
            <p14:sldId id="323"/>
            <p14:sldId id="324"/>
            <p14:sldId id="325"/>
            <p14:sldId id="326"/>
            <p14:sldId id="327"/>
            <p14:sldId id="328"/>
            <p14:sldId id="329"/>
            <p14:sldId id="330"/>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66"/>
    <p:restoredTop sz="83741"/>
  </p:normalViewPr>
  <p:slideViewPr>
    <p:cSldViewPr snapToGrid="0">
      <p:cViewPr varScale="1">
        <p:scale>
          <a:sx n="141" d="100"/>
          <a:sy n="141" d="100"/>
        </p:scale>
        <p:origin x="856"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 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stop to chew on this.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most cases, ½ (one half) is the main thing to worry about.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2014 movie, the imitation game, which is a move about Alan Turing.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a:t>
            </a:r>
            <a:r>
              <a:rPr lang="en" sz="1800" b="1" dirty="0"/>
              <a:t>some</a:t>
            </a:r>
            <a:r>
              <a:rPr lang="en" sz="1800" dirty="0"/>
              <a:t>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t>
            </a:r>
            <a:r>
              <a:rPr lang="en" sz="1800" b="1" dirty="0"/>
              <a:t>any</a:t>
            </a:r>
            <a:r>
              <a:rPr lang="en" sz="1800" dirty="0"/>
              <a:t> ciphertext they want encrypted, and need to decrypt some specific cyphertext</a:t>
            </a:r>
          </a:p>
          <a:p>
            <a:pPr lvl="1" indent="-342900">
              <a:buSzPts val="1800"/>
              <a:buFont typeface="Arial"/>
              <a:buChar char="●"/>
            </a:pPr>
            <a:r>
              <a:rPr lang="en-US" sz="1800" dirty="0"/>
              <a:t>e</a:t>
            </a:r>
            <a:r>
              <a:rPr lang="en" sz="1800" dirty="0"/>
              <a:t>.g., Eve can trick Alice into encrypting arbitrary messages of Eve's choice</a:t>
            </a:r>
          </a:p>
          <a:p>
            <a:r>
              <a:rPr lang="en-US" sz="2400" dirty="0"/>
              <a:t>In this class, we often use the chosen plaintext attack (CPA)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One-time pads</a:t>
                      </a:r>
                      <a:endParaRPr sz="1600"/>
                    </a:p>
                    <a:p>
                      <a:pPr marL="457200" lvl="0" indent="-330200" algn="l" rtl="0">
                        <a:spcBef>
                          <a:spcPts val="0"/>
                        </a:spcBef>
                        <a:spcAft>
                          <a:spcPts val="0"/>
                        </a:spcAft>
                        <a:buSzPts val="1600"/>
                        <a:buChar char="●"/>
                      </a:pPr>
                      <a:r>
                        <a:rPr lang="en" sz="1600"/>
                        <a:t>Block ciphers with chaining modes (e.g. AES-CBC)</a:t>
                      </a:r>
                      <a:endParaRPr sz="1600"/>
                    </a:p>
                    <a:p>
                      <a:pPr marL="457200" lvl="0" indent="-330200" algn="l" rtl="0">
                        <a:spcBef>
                          <a:spcPts val="0"/>
                        </a:spcBef>
                        <a:spcAft>
                          <a:spcPts val="0"/>
                        </a:spcAft>
                        <a:buClr>
                          <a:schemeClr val="dk1"/>
                        </a:buClr>
                        <a:buSzPts val="1600"/>
                        <a:buChar char="●"/>
                      </a:pPr>
                      <a:r>
                        <a:rPr lang="en" sz="1600">
                          <a:solidFill>
                            <a:schemeClr val="dk1"/>
                          </a:solidFill>
                        </a:rPr>
                        <a:t>Stream ciphers</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p>
                      <a:pPr marL="457200" lvl="0" indent="-330200" algn="l" rtl="0">
                        <a:spcBef>
                          <a:spcPts val="0"/>
                        </a:spcBef>
                        <a:spcAft>
                          <a:spcPts val="0"/>
                        </a:spcAft>
                        <a:buSzPts val="1600"/>
                        <a:buChar char="●"/>
                      </a:pPr>
                      <a:r>
                        <a:rPr lang="en" sz="1600" dirty="0" err="1"/>
                        <a:t>ElGamal</a:t>
                      </a:r>
                      <a:r>
                        <a:rPr lang="en" sz="1600" dirty="0"/>
                        <a:t>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45391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P spid="5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b="1"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dirty="0"/>
              <a:t>It means, Eve can trick Alice into encrypting arbitrary messages of Eve's choice</a:t>
            </a:r>
            <a:endParaRPr dirty="0"/>
          </a:p>
          <a:p>
            <a:pPr marL="914400" lvl="1" indent="-317500" algn="l" rtl="0">
              <a:spcBef>
                <a:spcPts val="0"/>
              </a:spcBef>
              <a:spcAft>
                <a:spcPts val="0"/>
              </a:spcAft>
              <a:buSzPts val="1400"/>
              <a:buChar char="○"/>
            </a:pPr>
            <a:r>
              <a:rPr lang="en" dirty="0"/>
              <a:t>We can adapt our experiment to account for this threat model</a:t>
            </a:r>
            <a:endParaRPr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dirty="0"/>
              <a:t>This definition is called </a:t>
            </a:r>
            <a:r>
              <a:rPr lang="en-US" b="1" dirty="0"/>
              <a:t>IND-CPA</a:t>
            </a:r>
            <a:r>
              <a:rPr lang="en-US" dirty="0"/>
              <a:t> (indistinguishability under chosen plaintext attack)</a:t>
            </a:r>
            <a:endParaRPr lang="en"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US" sz="2000" dirty="0"/>
              <a:t>What is cryptography?</a:t>
            </a:r>
          </a:p>
          <a:p>
            <a:pPr marL="914400" lvl="1" indent="-317500" algn="l" rtl="0">
              <a:lnSpc>
                <a:spcPct val="134000"/>
              </a:lnSpc>
              <a:spcBef>
                <a:spcPts val="0"/>
              </a:spcBef>
              <a:spcAft>
                <a:spcPts val="0"/>
              </a:spcAft>
              <a:buSzPts val="1400"/>
              <a:buChar char="○"/>
            </a:pPr>
            <a:r>
              <a:rPr lang="en-US" sz="2000" dirty="0"/>
              <a:t>Definitions of key properties</a:t>
            </a:r>
          </a:p>
          <a:p>
            <a:pPr marL="914400" lvl="1" indent="-317500" algn="l" rtl="0">
              <a:lnSpc>
                <a:spcPct val="134000"/>
              </a:lnSpc>
              <a:spcBef>
                <a:spcPts val="0"/>
              </a:spcBef>
              <a:spcAft>
                <a:spcPts val="0"/>
              </a:spcAft>
              <a:buSzPts val="1400"/>
              <a:buChar char="○"/>
            </a:pPr>
            <a:r>
              <a:rPr lang="en-US" sz="2000" dirty="0"/>
              <a:t>IND-CPA security</a:t>
            </a:r>
          </a:p>
          <a:p>
            <a:pPr lvl="1">
              <a:lnSpc>
                <a:spcPct val="134000"/>
              </a:lnSpc>
            </a:pPr>
            <a:r>
              <a:rPr lang="en-US" sz="2000" dirty="0"/>
              <a:t>A brief history of cryptography</a:t>
            </a:r>
          </a:p>
          <a:p>
            <a:pPr marL="914400" lvl="1" indent="-317500" algn="l" rtl="0">
              <a:lnSpc>
                <a:spcPct val="134000"/>
              </a:lnSpc>
              <a:spcBef>
                <a:spcPts val="0"/>
              </a:spcBef>
              <a:spcAft>
                <a:spcPts val="0"/>
              </a:spcAft>
              <a:buSzPts val="1400"/>
              <a:buChar char="○"/>
            </a:pPr>
            <a:r>
              <a:rPr lang="en-US" sz="2000" dirty="0"/>
              <a:t>Symmetric-key crypto</a:t>
            </a:r>
          </a:p>
          <a:p>
            <a:pPr lvl="2">
              <a:lnSpc>
                <a:spcPct val="134000"/>
              </a:lnSpc>
              <a:buChar char="○"/>
            </a:pPr>
            <a:r>
              <a:rPr lang="en-US"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If Eve correctly guesses which message Alice encrypted, then Eve wins. Otherwise, she loses.</a:t>
            </a:r>
            <a:endParaRPr sz="1800" dirty="0"/>
          </a:p>
          <a:p>
            <a:pPr marL="457200" lvl="0" indent="-342900" algn="l" rtl="0">
              <a:spcBef>
                <a:spcPts val="0"/>
              </a:spcBef>
              <a:spcAft>
                <a:spcPts val="0"/>
              </a:spcAft>
              <a:buSzPts val="1800"/>
              <a:buChar char="●"/>
            </a:pPr>
            <a:r>
              <a:rPr lang="en" sz="1800" dirty="0"/>
              <a:t>How does Eve guess whether </a:t>
            </a:r>
            <a:r>
              <a:rPr lang="en" sz="1800" i="1" dirty="0"/>
              <a:t>M</a:t>
            </a:r>
            <a:r>
              <a:rPr lang="en" sz="1100" dirty="0"/>
              <a:t>0</a:t>
            </a:r>
            <a:r>
              <a:rPr lang="en" sz="1800" dirty="0"/>
              <a:t> or </a:t>
            </a:r>
            <a:r>
              <a:rPr lang="en" sz="1800" i="1" dirty="0"/>
              <a:t>M</a:t>
            </a:r>
            <a:r>
              <a:rPr lang="en" sz="1100" dirty="0"/>
              <a:t>1</a:t>
            </a:r>
            <a:r>
              <a:rPr lang="en" sz="1800" dirty="0"/>
              <a:t> was encrypted? What strategy does she use?</a:t>
            </a:r>
            <a:endParaRPr sz="1800" dirty="0"/>
          </a:p>
          <a:p>
            <a:pPr marL="914400" lvl="1" indent="-317500" algn="l" rtl="0">
              <a:spcBef>
                <a:spcPts val="0"/>
              </a:spcBef>
              <a:spcAft>
                <a:spcPts val="0"/>
              </a:spcAft>
              <a:buSzPts val="1400"/>
              <a:buChar char="○"/>
            </a:pPr>
            <a:r>
              <a:rPr lang="en" sz="1200" dirty="0"/>
              <a:t>We don’t </a:t>
            </a:r>
            <a:r>
              <a:rPr lang="en" sz="1200" i="1" dirty="0"/>
              <a:t>assume</a:t>
            </a:r>
            <a:r>
              <a:rPr lang="en" sz="1200" dirty="0"/>
              <a:t> she uses a particular strategy; Eve represents all possible strategies</a:t>
            </a:r>
            <a:endParaRPr sz="1200" dirty="0"/>
          </a:p>
          <a:p>
            <a:pPr marL="457200" lvl="0" indent="-342900" algn="l" rtl="0">
              <a:spcBef>
                <a:spcPts val="0"/>
              </a:spcBef>
              <a:spcAft>
                <a:spcPts val="0"/>
              </a:spcAft>
              <a:buSzPts val="1800"/>
              <a:buChar char="●"/>
            </a:pPr>
            <a:r>
              <a:rPr lang="en" sz="1800" dirty="0"/>
              <a:t>Proving insecurity: There exists at least </a:t>
            </a:r>
            <a:r>
              <a:rPr lang="en" sz="1800" i="1" dirty="0"/>
              <a:t>one</a:t>
            </a:r>
            <a:r>
              <a:rPr lang="en" sz="1800" dirty="0"/>
              <a:t> strategy that can win the IND-CPA game with probability &gt; 1/2 </a:t>
            </a:r>
            <a:endParaRPr sz="1800" dirty="0"/>
          </a:p>
          <a:p>
            <a:pPr marL="914400" lvl="1" indent="-317500" algn="l" rtl="0">
              <a:spcBef>
                <a:spcPts val="0"/>
              </a:spcBef>
              <a:spcAft>
                <a:spcPts val="0"/>
              </a:spcAft>
              <a:buSzPts val="1400"/>
              <a:buChar char="○"/>
            </a:pPr>
            <a:r>
              <a:rPr lang="en" sz="1200" dirty="0"/>
              <a:t>1/2 is the probability of winning by random guessing</a:t>
            </a:r>
            <a:endParaRPr sz="1200" dirty="0"/>
          </a:p>
          <a:p>
            <a:pPr marL="914400" lvl="1" indent="-317500" algn="l" rtl="0">
              <a:spcBef>
                <a:spcPts val="0"/>
              </a:spcBef>
              <a:spcAft>
                <a:spcPts val="0"/>
              </a:spcAft>
              <a:buSzPts val="1400"/>
              <a:buChar char="○"/>
            </a:pPr>
            <a:r>
              <a:rPr lang="en" sz="1200" dirty="0"/>
              <a:t>If you can be better than random, then the ciphertext has leaked information, and Eve is able to learn it and use it to gain an advantage!</a:t>
            </a:r>
            <a:endParaRPr sz="1200" dirty="0"/>
          </a:p>
          <a:p>
            <a:pPr marL="457200" lvl="0" indent="-342900" algn="l" rtl="0">
              <a:spcBef>
                <a:spcPts val="0"/>
              </a:spcBef>
              <a:spcAft>
                <a:spcPts val="0"/>
              </a:spcAft>
              <a:buSzPts val="1800"/>
              <a:buChar char="●"/>
            </a:pPr>
            <a:r>
              <a:rPr lang="en" sz="1800" dirty="0"/>
              <a:t>Proving security: For </a:t>
            </a:r>
            <a:r>
              <a:rPr lang="en" sz="1800" i="1" dirty="0"/>
              <a:t>all</a:t>
            </a:r>
            <a:r>
              <a:rPr lang="en" sz="1800" dirty="0"/>
              <a:t> attackers/Eve-s, the probability of winning the IND-CPA game is at most 1/2</a:t>
            </a:r>
            <a:endParaRPr sz="1800"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Cryptographic schemes are (usually) allowed to leak the length of the message</a:t>
            </a:r>
            <a:endParaRPr dirty="0"/>
          </a:p>
          <a:p>
            <a:pPr marL="914400" lvl="1" indent="-317500" algn="l" rtl="0">
              <a:spcBef>
                <a:spcPts val="0"/>
              </a:spcBef>
              <a:spcAft>
                <a:spcPts val="0"/>
              </a:spcAft>
              <a:buSzPts val="1400"/>
              <a:buChar char="○"/>
            </a:pPr>
            <a:r>
              <a:rPr lang="en" dirty="0"/>
              <a:t>To hide length: All messages must always be the same length</a:t>
            </a:r>
            <a:endParaRPr dirty="0"/>
          </a:p>
          <a:p>
            <a:pPr marL="1371600" lvl="2" indent="-317500" algn="l" rtl="0">
              <a:spcBef>
                <a:spcPts val="0"/>
              </a:spcBef>
              <a:spcAft>
                <a:spcPts val="0"/>
              </a:spcAft>
              <a:buSzPts val="1400"/>
              <a:buChar char="■"/>
            </a:pPr>
            <a:r>
              <a:rPr lang="en" dirty="0"/>
              <a:t>16-byte messages: We can’t encrypt large messages (images, videos, etc.)!</a:t>
            </a:r>
            <a:endParaRPr dirty="0"/>
          </a:p>
          <a:p>
            <a:pPr marL="1371600" lvl="2" indent="-317500" algn="l" rtl="0">
              <a:spcBef>
                <a:spcPts val="0"/>
              </a:spcBef>
              <a:spcAft>
                <a:spcPts val="0"/>
              </a:spcAft>
              <a:buSzPts val="1400"/>
              <a:buChar char="■"/>
            </a:pPr>
            <a:r>
              <a:rPr lang="en" dirty="0"/>
              <a:t>1-GB messages: Sending small messages (text, Tweets, etc.) needs 1 GB of bandwidth!</a:t>
            </a:r>
            <a:endParaRPr dirty="0"/>
          </a:p>
          <a:p>
            <a:pPr marL="1371600" lvl="2" indent="-317500" algn="l" rtl="0">
              <a:spcBef>
                <a:spcPts val="0"/>
              </a:spcBef>
              <a:spcAft>
                <a:spcPts val="0"/>
              </a:spcAft>
              <a:buSzPts val="1400"/>
              <a:buChar char="■"/>
            </a:pPr>
            <a:r>
              <a:rPr lang="en" dirty="0"/>
              <a:t>This is unpractical</a:t>
            </a:r>
            <a:endParaRPr dirty="0"/>
          </a:p>
          <a:p>
            <a:pPr marL="457200" lvl="0" indent="-342900" algn="l" rtl="0">
              <a:spcBef>
                <a:spcPts val="0"/>
              </a:spcBef>
              <a:spcAft>
                <a:spcPts val="0"/>
              </a:spcAft>
              <a:buSzPts val="1800"/>
              <a:buChar char="●"/>
            </a:pPr>
            <a:r>
              <a:rPr lang="en" dirty="0"/>
              <a:t>In the IND-CPA game: </a:t>
            </a:r>
            <a:r>
              <a:rPr lang="en" i="1" dirty="0"/>
              <a:t>M</a:t>
            </a:r>
            <a:r>
              <a:rPr lang="en" sz="1200" dirty="0"/>
              <a:t>0</a:t>
            </a:r>
            <a:r>
              <a:rPr lang="en" dirty="0"/>
              <a:t> and </a:t>
            </a:r>
            <a:r>
              <a:rPr lang="en" i="1" dirty="0"/>
              <a:t>M</a:t>
            </a:r>
            <a:r>
              <a:rPr lang="en" sz="1200" dirty="0"/>
              <a:t>1</a:t>
            </a:r>
            <a:r>
              <a:rPr lang="en" sz="100" dirty="0"/>
              <a:t> </a:t>
            </a:r>
            <a:r>
              <a:rPr lang="en" dirty="0"/>
              <a:t> must be the same length</a:t>
            </a:r>
            <a:endParaRPr dirty="0"/>
          </a:p>
          <a:p>
            <a:pPr marL="914400" lvl="1" indent="-317500" algn="l" rtl="0">
              <a:spcBef>
                <a:spcPts val="0"/>
              </a:spcBef>
              <a:spcAft>
                <a:spcPts val="0"/>
              </a:spcAft>
              <a:buSzPts val="1400"/>
              <a:buChar char="○"/>
            </a:pPr>
            <a:r>
              <a:rPr lang="en" dirty="0"/>
              <a:t>To break IND-CPA, Eve must learn something other than message length</a:t>
            </a:r>
            <a:endParaRPr dirty="0"/>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Some schemes are theoretically vulnerable, but secure in any real-world setting</a:t>
            </a:r>
            <a:endParaRPr dirty="0"/>
          </a:p>
          <a:p>
            <a:pPr marL="914400" lvl="1" indent="-317500" algn="l" rtl="0">
              <a:spcBef>
                <a:spcPts val="0"/>
              </a:spcBef>
              <a:spcAft>
                <a:spcPts val="0"/>
              </a:spcAft>
              <a:buSzPts val="1400"/>
              <a:buChar char="○"/>
            </a:pPr>
            <a:r>
              <a:rPr lang="en" dirty="0"/>
              <a:t>If an attack takes longer than the life of the solar system to complete, it probably won’t happen!</a:t>
            </a:r>
            <a:endParaRPr dirty="0"/>
          </a:p>
          <a:p>
            <a:pPr marL="914400" lvl="1" indent="-317500" algn="l" rtl="0">
              <a:spcBef>
                <a:spcPts val="0"/>
              </a:spcBef>
              <a:spcAft>
                <a:spcPts val="0"/>
              </a:spcAft>
              <a:buSzPts val="1400"/>
              <a:buChar char="○"/>
            </a:pPr>
            <a:r>
              <a:rPr lang="en" dirty="0"/>
              <a:t>Or if it would require a computer made out of a literal galaxy worth of science-fiction nanotech</a:t>
            </a:r>
            <a:endParaRPr dirty="0"/>
          </a:p>
          <a:p>
            <a:pPr marL="457200" lvl="0" indent="-342900" algn="l" rtl="0">
              <a:spcBef>
                <a:spcPts val="0"/>
              </a:spcBef>
              <a:spcAft>
                <a:spcPts val="0"/>
              </a:spcAft>
              <a:buSzPts val="1800"/>
              <a:buChar char="●"/>
            </a:pPr>
            <a:r>
              <a:rPr lang="en" dirty="0"/>
              <a:t>In the IND-CPA game: Eve is limited to a practical runtime</a:t>
            </a:r>
            <a:endParaRPr dirty="0"/>
          </a:p>
          <a:p>
            <a:pPr marL="914400" lvl="1" indent="-317500" algn="l" rtl="0">
              <a:spcBef>
                <a:spcPts val="0"/>
              </a:spcBef>
              <a:spcAft>
                <a:spcPts val="0"/>
              </a:spcAft>
              <a:buSzPts val="1400"/>
              <a:buChar char="○"/>
            </a:pPr>
            <a:r>
              <a:rPr lang="en" dirty="0"/>
              <a:t>One common practical limit: Eve is limited to polynomial runtime algorithms (no exponential-time algorithms)</a:t>
            </a:r>
            <a:endParaRPr dirty="0"/>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Randomly generate an </a:t>
            </a:r>
            <a:r>
              <a:rPr lang="en" i="1" dirty="0"/>
              <a:t>n</a:t>
            </a:r>
            <a:r>
              <a:rPr lang="en" dirty="0"/>
              <a:t>-bit key, where </a:t>
            </a:r>
            <a:r>
              <a:rPr lang="en" i="1" dirty="0"/>
              <a:t>n</a:t>
            </a:r>
            <a:r>
              <a:rPr lang="en" dirty="0"/>
              <a:t> is the length of your message</a:t>
            </a:r>
            <a:endParaRPr dirty="0"/>
          </a:p>
          <a:p>
            <a:pPr marL="1371600" lvl="2" indent="-317500" algn="l" rtl="0">
              <a:spcBef>
                <a:spcPts val="0"/>
              </a:spcBef>
              <a:spcAft>
                <a:spcPts val="0"/>
              </a:spcAft>
              <a:buSzPts val="1400"/>
              <a:buChar char="■"/>
            </a:pPr>
            <a:r>
              <a:rPr lang="en" dirty="0"/>
              <a:t>Recall: For today, we assume that Alice and Bob can securely share this key</a:t>
            </a:r>
            <a:endParaRPr dirty="0"/>
          </a:p>
          <a:p>
            <a:pPr marL="1371600" lvl="2" indent="-317500" algn="l" rtl="0">
              <a:spcBef>
                <a:spcPts val="0"/>
              </a:spcBef>
              <a:spcAft>
                <a:spcPts val="0"/>
              </a:spcAft>
              <a:buSzPts val="1400"/>
              <a:buChar char="■"/>
            </a:pPr>
            <a:r>
              <a:rPr lang="en" dirty="0"/>
              <a:t>For one-time pads, we generate a </a:t>
            </a:r>
            <a:r>
              <a:rPr lang="en" i="1" dirty="0"/>
              <a:t>new</a:t>
            </a:r>
            <a:r>
              <a:rPr lang="en" dirty="0"/>
              <a:t> key for every message</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 = </a:t>
            </a:r>
            <a:r>
              <a:rPr lang="en" i="1" dirty="0"/>
              <a:t>K</a:t>
            </a:r>
            <a:r>
              <a:rPr lang="en" dirty="0"/>
              <a:t> ⊕ </a:t>
            </a:r>
            <a:r>
              <a:rPr lang="en" i="1" dirty="0"/>
              <a:t>M</a:t>
            </a:r>
            <a:endParaRPr i="1" dirty="0"/>
          </a:p>
          <a:p>
            <a:pPr marL="914400" lvl="1" indent="-317500" algn="l" rtl="0">
              <a:spcBef>
                <a:spcPts val="0"/>
              </a:spcBef>
              <a:spcAft>
                <a:spcPts val="0"/>
              </a:spcAft>
              <a:buSzPts val="1400"/>
              <a:buChar char="○"/>
            </a:pPr>
            <a:r>
              <a:rPr lang="en" dirty="0"/>
              <a:t>Bitwise XOR </a:t>
            </a:r>
            <a:r>
              <a:rPr lang="en" i="1" dirty="0"/>
              <a:t>M</a:t>
            </a:r>
            <a:r>
              <a:rPr lang="en" dirty="0"/>
              <a:t> and </a:t>
            </a:r>
            <a:r>
              <a:rPr lang="en" i="1" dirty="0"/>
              <a:t>K</a:t>
            </a:r>
            <a:r>
              <a:rPr lang="en" dirty="0"/>
              <a:t> to produce </a:t>
            </a:r>
            <a:r>
              <a:rPr lang="en" i="1" dirty="0"/>
              <a:t>C</a:t>
            </a:r>
            <a:endParaRPr dirty="0"/>
          </a:p>
          <a:p>
            <a:pPr marL="1371600" lvl="2" indent="-317500" algn="l" rtl="0">
              <a:spcBef>
                <a:spcPts val="0"/>
              </a:spcBef>
              <a:spcAft>
                <a:spcPts val="0"/>
              </a:spcAft>
              <a:buSzPts val="1400"/>
              <a:buChar char="■"/>
            </a:pPr>
            <a:r>
              <a:rPr lang="en" dirty="0"/>
              <a:t>In other words: XOR the </a:t>
            </a:r>
            <a:r>
              <a:rPr lang="en" i="1" dirty="0" err="1"/>
              <a:t>i</a:t>
            </a:r>
            <a:r>
              <a:rPr lang="en" dirty="0" err="1"/>
              <a:t>th</a:t>
            </a:r>
            <a:r>
              <a:rPr lang="en" dirty="0"/>
              <a:t> bit of the plaintext with the </a:t>
            </a:r>
            <a:r>
              <a:rPr lang="en" i="1" dirty="0" err="1"/>
              <a:t>i</a:t>
            </a:r>
            <a:r>
              <a:rPr lang="en" dirty="0" err="1"/>
              <a:t>th</a:t>
            </a:r>
            <a:r>
              <a:rPr lang="en" dirty="0"/>
              <a:t> bit of the key.</a:t>
            </a:r>
            <a:endParaRPr dirty="0"/>
          </a:p>
          <a:p>
            <a:pPr marL="1371600" lvl="2" indent="-317500" algn="l" rtl="0">
              <a:spcBef>
                <a:spcPts val="0"/>
              </a:spcBef>
              <a:spcAft>
                <a:spcPts val="0"/>
              </a:spcAft>
              <a:buSzPts val="1400"/>
              <a:buChar char="■"/>
            </a:pPr>
            <a:r>
              <a:rPr lang="en" i="1" dirty="0"/>
              <a:t>C</a:t>
            </a:r>
            <a:r>
              <a:rPr lang="en" sz="1100" i="1" dirty="0"/>
              <a:t>i</a:t>
            </a:r>
            <a:r>
              <a:rPr lang="en" dirty="0"/>
              <a:t> = </a:t>
            </a:r>
            <a:r>
              <a:rPr lang="en" i="1" dirty="0"/>
              <a:t>K</a:t>
            </a:r>
            <a:r>
              <a:rPr lang="en" sz="1100" i="1" dirty="0"/>
              <a:t>i</a:t>
            </a:r>
            <a:r>
              <a:rPr lang="en" dirty="0"/>
              <a:t> ⊕ </a:t>
            </a:r>
            <a:r>
              <a:rPr lang="en" i="1" dirty="0"/>
              <a:t>M</a:t>
            </a:r>
            <a:r>
              <a:rPr lang="en" sz="1100" i="1" dirty="0"/>
              <a:t>i</a:t>
            </a:r>
            <a:endParaRPr i="1" dirty="0"/>
          </a:p>
          <a:p>
            <a:pPr marL="914400" lvl="1" indent="-317500" algn="l" rtl="0">
              <a:spcBef>
                <a:spcPts val="0"/>
              </a:spcBef>
              <a:spcAft>
                <a:spcPts val="0"/>
              </a:spcAft>
              <a:buSzPts val="1400"/>
              <a:buChar char="○"/>
            </a:pPr>
            <a:r>
              <a:rPr lang="en" dirty="0"/>
              <a:t>Alice and Bob use a different key for each encryption (this is the “one-time” in one-time pad).</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 = </a:t>
            </a:r>
            <a:r>
              <a:rPr lang="en" i="1" dirty="0"/>
              <a:t>K</a:t>
            </a:r>
            <a:r>
              <a:rPr lang="en" dirty="0"/>
              <a:t> ⊕ </a:t>
            </a:r>
            <a:r>
              <a:rPr lang="en" i="1" dirty="0"/>
              <a:t>C</a:t>
            </a:r>
            <a:endParaRPr sz="1800" dirty="0"/>
          </a:p>
          <a:p>
            <a:pPr marL="914400" lvl="1" indent="-317500" algn="l" rtl="0">
              <a:spcBef>
                <a:spcPts val="0"/>
              </a:spcBef>
              <a:spcAft>
                <a:spcPts val="0"/>
              </a:spcAft>
              <a:buSzPts val="1400"/>
              <a:buChar char="○"/>
            </a:pPr>
            <a:r>
              <a:rPr lang="en" dirty="0"/>
              <a:t>Bitwise XOR </a:t>
            </a:r>
            <a:r>
              <a:rPr lang="en" i="1" dirty="0"/>
              <a:t>C</a:t>
            </a:r>
            <a:r>
              <a:rPr lang="en" dirty="0"/>
              <a:t> and </a:t>
            </a:r>
            <a:r>
              <a:rPr lang="en" i="1" dirty="0"/>
              <a:t>K</a:t>
            </a:r>
            <a:r>
              <a:rPr lang="en" dirty="0"/>
              <a:t> to produce </a:t>
            </a:r>
            <a:r>
              <a:rPr lang="en" i="1" dirty="0"/>
              <a:t>M</a:t>
            </a:r>
            <a:endParaRPr i="1" dirty="0"/>
          </a:p>
          <a:p>
            <a:pPr marL="1371600" lvl="2" indent="-317500" algn="l" rtl="0">
              <a:spcBef>
                <a:spcPts val="0"/>
              </a:spcBef>
              <a:spcAft>
                <a:spcPts val="0"/>
              </a:spcAft>
              <a:buSzPts val="1400"/>
              <a:buChar char="■"/>
            </a:pPr>
            <a:r>
              <a:rPr lang="en" i="1" dirty="0"/>
              <a:t>M</a:t>
            </a:r>
            <a:r>
              <a:rPr lang="en" sz="1100" i="1" dirty="0"/>
              <a:t>i</a:t>
            </a:r>
            <a:r>
              <a:rPr lang="en" dirty="0"/>
              <a:t> = </a:t>
            </a:r>
            <a:r>
              <a:rPr lang="en" i="1" dirty="0"/>
              <a:t>K</a:t>
            </a:r>
            <a:r>
              <a:rPr lang="en" sz="1100" i="1" dirty="0"/>
              <a:t>i</a:t>
            </a:r>
            <a:r>
              <a:rPr lang="en" dirty="0"/>
              <a:t> ⊕ </a:t>
            </a:r>
            <a:r>
              <a:rPr lang="en" i="1" dirty="0"/>
              <a:t>C</a:t>
            </a:r>
            <a:r>
              <a:rPr lang="en" sz="1100" i="1" dirty="0"/>
              <a:t>i</a:t>
            </a:r>
            <a:endParaRPr i="1" dirty="0"/>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20000"/>
          </a:bodyPr>
          <a:lstStyle/>
          <a:p>
            <a:pPr marL="596900" indent="-457200">
              <a:lnSpc>
                <a:spcPct val="134000"/>
              </a:lnSpc>
              <a:buSzPts val="1400"/>
            </a:pPr>
            <a:r>
              <a:rPr lang="en-US" sz="2400" dirty="0"/>
              <a:t>What is cryptography?</a:t>
            </a:r>
          </a:p>
          <a:p>
            <a:pPr marL="596900" indent="-457200">
              <a:lnSpc>
                <a:spcPct val="134000"/>
              </a:lnSpc>
              <a:buSzPts val="1400"/>
            </a:pPr>
            <a:endParaRPr lang="en-US" sz="2400" dirty="0"/>
          </a:p>
          <a:p>
            <a:pPr marL="596900" indent="-457200">
              <a:lnSpc>
                <a:spcPct val="134000"/>
              </a:lnSpc>
              <a:buSzPts val="1400"/>
            </a:pPr>
            <a:r>
              <a:rPr lang="en-US" sz="2400" dirty="0"/>
              <a:t>Definitions of key properties</a:t>
            </a:r>
          </a:p>
          <a:p>
            <a:pPr marL="596900" indent="-457200">
              <a:lnSpc>
                <a:spcPct val="134000"/>
              </a:lnSpc>
              <a:buSzPts val="1400"/>
            </a:pPr>
            <a:endParaRPr lang="en" sz="2400" dirty="0"/>
          </a:p>
          <a:p>
            <a:pPr marL="596900" indent="-457200">
              <a:lnSpc>
                <a:spcPct val="134000"/>
              </a:lnSpc>
              <a:buSzPts val="1400"/>
            </a:pPr>
            <a:r>
              <a:rPr lang="en" sz="2400" dirty="0"/>
              <a:t>A better definition of confidentiality: </a:t>
            </a:r>
            <a:r>
              <a:rPr lang="en-US" sz="2400" dirty="0"/>
              <a:t>IND-CPA security</a:t>
            </a:r>
          </a:p>
          <a:p>
            <a:pPr marL="596900" indent="-457200">
              <a:lnSpc>
                <a:spcPct val="134000"/>
              </a:lnSpc>
              <a:buSzPts val="1400"/>
            </a:pPr>
            <a:endParaRPr lang="en-US" sz="2400" dirty="0"/>
          </a:p>
          <a:p>
            <a:pPr marL="596900" indent="-457200">
              <a:lnSpc>
                <a:spcPct val="134000"/>
              </a:lnSpc>
              <a:buSzPts val="1400"/>
            </a:pPr>
            <a:r>
              <a:rPr lang="en-US" sz="2400" dirty="0"/>
              <a:t>A brief history of cryptography</a:t>
            </a:r>
          </a:p>
          <a:p>
            <a:pPr marL="596900" indent="-457200">
              <a:lnSpc>
                <a:spcPct val="134000"/>
              </a:lnSpc>
              <a:buSzPts val="1400"/>
            </a:pPr>
            <a:endParaRPr lang="en-US" sz="2400" dirty="0"/>
          </a:p>
          <a:p>
            <a:pPr marL="596900" indent="-457200">
              <a:lnSpc>
                <a:spcPct val="134000"/>
              </a:lnSpc>
              <a:buSzPts val="1400"/>
            </a:pPr>
            <a:r>
              <a:rPr lang="en-US" sz="2400" dirty="0"/>
              <a:t>Symmetric-key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2213</TotalTime>
  <Words>5583</Words>
  <Application>Microsoft Macintosh PowerPoint</Application>
  <PresentationFormat>On-screen Show (16:9)</PresentationFormat>
  <Paragraphs>1078</Paragraphs>
  <Slides>65</Slides>
  <Notes>65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90</cp:revision>
  <dcterms:modified xsi:type="dcterms:W3CDTF">2023-08-24T02:41:42Z</dcterms:modified>
</cp:coreProperties>
</file>